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9403" y="3132836"/>
            <a:ext cx="851535" cy="10050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rgbClr val="FF3AB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FF3AB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FF3AB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rgbClr val="FF3AB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9403" y="3424173"/>
            <a:ext cx="6808470" cy="7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rgbClr val="FF3AB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291" y="2891485"/>
            <a:ext cx="7416800" cy="316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30399" cy="2807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3703320"/>
              <a:ext cx="1207008" cy="12070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9403" y="5948883"/>
            <a:ext cx="12913995" cy="20193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8009"/>
              </a:lnSpc>
            </a:pPr>
            <a:r>
              <a:rPr dirty="0" sz="6400"/>
              <a:t>AQI</a:t>
            </a:r>
            <a:r>
              <a:rPr dirty="0" sz="6400" spc="-65"/>
              <a:t> </a:t>
            </a:r>
            <a:r>
              <a:rPr dirty="0" sz="6400"/>
              <a:t>Prediction</a:t>
            </a:r>
            <a:r>
              <a:rPr dirty="0" sz="6400" spc="-70"/>
              <a:t> </a:t>
            </a:r>
            <a:r>
              <a:rPr dirty="0" sz="6400"/>
              <a:t>Using</a:t>
            </a:r>
            <a:r>
              <a:rPr dirty="0" sz="6400" spc="-65"/>
              <a:t> </a:t>
            </a:r>
            <a:r>
              <a:rPr dirty="0" sz="6400"/>
              <a:t>Machine</a:t>
            </a:r>
            <a:r>
              <a:rPr dirty="0" sz="6400" spc="-80"/>
              <a:t> </a:t>
            </a:r>
            <a:r>
              <a:rPr dirty="0" sz="6400" spc="-10"/>
              <a:t>Learning </a:t>
            </a:r>
            <a:r>
              <a:rPr dirty="0" sz="6400"/>
              <a:t>in</a:t>
            </a:r>
            <a:r>
              <a:rPr dirty="0" sz="6400" spc="-50"/>
              <a:t> </a:t>
            </a:r>
            <a:r>
              <a:rPr dirty="0" sz="6400"/>
              <a:t>Indian</a:t>
            </a:r>
            <a:r>
              <a:rPr dirty="0" sz="6400" spc="-55"/>
              <a:t> </a:t>
            </a:r>
            <a:r>
              <a:rPr dirty="0" sz="6400" spc="-10"/>
              <a:t>Cities</a:t>
            </a:r>
            <a:endParaRPr sz="6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04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403" y="4423410"/>
            <a:ext cx="463296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Data</a:t>
            </a:r>
            <a:r>
              <a:rPr dirty="0" sz="4650" spc="-15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Preprocessing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30399" cy="28072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Data</a:t>
            </a:r>
            <a:r>
              <a:rPr dirty="0" spc="-85"/>
              <a:t> </a:t>
            </a:r>
            <a:r>
              <a:rPr dirty="0"/>
              <a:t>Cleaning</a:t>
            </a:r>
            <a:r>
              <a:rPr dirty="0" spc="-95"/>
              <a:t> </a:t>
            </a:r>
            <a:r>
              <a:rPr dirty="0"/>
              <a:t>&amp;</a:t>
            </a:r>
            <a:r>
              <a:rPr dirty="0" spc="-85"/>
              <a:t> </a:t>
            </a:r>
            <a:r>
              <a:rPr dirty="0" spc="-10"/>
              <a:t>Preparation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559167" y="4365951"/>
            <a:ext cx="5803265" cy="2827655"/>
          </a:xfrm>
          <a:prstGeom prst="rect">
            <a:avLst/>
          </a:prstGeom>
        </p:spPr>
        <p:txBody>
          <a:bodyPr wrap="square" lIns="0" tIns="219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NaN</a:t>
            </a:r>
            <a:r>
              <a:rPr dirty="0" sz="23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2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endParaRPr sz="2300">
              <a:latin typeface="Calibri"/>
              <a:cs typeface="Calibri"/>
            </a:endParaRPr>
          </a:p>
          <a:p>
            <a:pPr marL="12700" marR="311785">
              <a:lnSpc>
                <a:spcPct val="103200"/>
              </a:lnSpc>
              <a:spcBef>
                <a:spcPts val="121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Handled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NaN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appropriately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interpolation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imputation.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23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Normalization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03200"/>
              </a:lnSpc>
              <a:spcBef>
                <a:spcPts val="236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Normalized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MinMaxScaler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StandardScaler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modeling.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6291" y="4367065"/>
            <a:ext cx="5928995" cy="2680970"/>
          </a:xfrm>
          <a:prstGeom prst="rect">
            <a:avLst/>
          </a:prstGeom>
        </p:spPr>
        <p:txBody>
          <a:bodyPr wrap="square" lIns="0" tIns="2178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Integrity</a:t>
            </a:r>
            <a:endParaRPr sz="2300">
              <a:latin typeface="Calibri"/>
              <a:cs typeface="Calibri"/>
            </a:endParaRPr>
          </a:p>
          <a:p>
            <a:pPr marL="12700" marR="356870">
              <a:lnSpc>
                <a:spcPct val="103200"/>
              </a:lnSpc>
              <a:spcBef>
                <a:spcPts val="121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entries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integrity.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dirty="0" sz="2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03200"/>
              </a:lnSpc>
              <a:spcBef>
                <a:spcPts val="120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Converted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formats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easier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easier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6291" y="7866074"/>
            <a:ext cx="145224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Snapshot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4630400" cy="8229600"/>
            <a:chOff x="0" y="-1"/>
            <a:chExt cx="14630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4974335" cy="82295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794375" y="3885692"/>
            <a:ext cx="2887980" cy="59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>
                <a:solidFill>
                  <a:srgbClr val="FF3AB4"/>
                </a:solidFill>
                <a:latin typeface="Calibri"/>
                <a:cs typeface="Calibri"/>
              </a:rPr>
              <a:t>Code</a:t>
            </a:r>
            <a:r>
              <a:rPr dirty="0" sz="3700" spc="15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FF3AB4"/>
                </a:solidFill>
                <a:latin typeface="Calibri"/>
                <a:cs typeface="Calibri"/>
              </a:rPr>
              <a:t>Snapshot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4375" y="2877692"/>
            <a:ext cx="680847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>
                <a:solidFill>
                  <a:srgbClr val="FF3AB4"/>
                </a:solidFill>
                <a:latin typeface="Calibri"/>
                <a:cs typeface="Calibri"/>
              </a:rPr>
              <a:t>Data</a:t>
            </a:r>
            <a:r>
              <a:rPr dirty="0" sz="4650" spc="-85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>
                <a:solidFill>
                  <a:srgbClr val="FF3AB4"/>
                </a:solidFill>
                <a:latin typeface="Calibri"/>
                <a:cs typeface="Calibri"/>
              </a:rPr>
              <a:t>Cleaning</a:t>
            </a:r>
            <a:r>
              <a:rPr dirty="0" sz="4650" spc="-95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>
                <a:solidFill>
                  <a:srgbClr val="FF3AB4"/>
                </a:solidFill>
                <a:latin typeface="Calibri"/>
                <a:cs typeface="Calibri"/>
              </a:rPr>
              <a:t>&amp;</a:t>
            </a:r>
            <a:r>
              <a:rPr dirty="0" sz="4650" spc="-85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>
                <a:solidFill>
                  <a:srgbClr val="FF3AB4"/>
                </a:solidFill>
                <a:latin typeface="Calibri"/>
                <a:cs typeface="Calibri"/>
              </a:rPr>
              <a:t>Preparation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23410"/>
            <a:ext cx="488315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Understanding</a:t>
            </a:r>
            <a:r>
              <a:rPr dirty="0" sz="4650" spc="-22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20" i="1">
                <a:solidFill>
                  <a:srgbClr val="FF3AB4"/>
                </a:solidFill>
                <a:latin typeface="Calibri"/>
                <a:cs typeface="Calibri"/>
              </a:rPr>
              <a:t>Code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05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8583" y="3081527"/>
              <a:ext cx="722376" cy="1152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4288" y="3081527"/>
              <a:ext cx="1152143" cy="115214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2256" y="3081527"/>
            <a:ext cx="1152144" cy="11521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139933" y="4248194"/>
            <a:ext cx="3246755" cy="1317625"/>
          </a:xfrm>
          <a:prstGeom prst="rect">
            <a:avLst/>
          </a:prstGeom>
        </p:spPr>
        <p:txBody>
          <a:bodyPr wrap="square" lIns="0" tIns="217804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7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Polluted</a:t>
            </a:r>
            <a:r>
              <a:rPr dirty="0" sz="23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Cities</a:t>
            </a:r>
            <a:endParaRPr sz="2300">
              <a:latin typeface="Calibri"/>
              <a:cs typeface="Calibri"/>
            </a:endParaRPr>
          </a:p>
          <a:p>
            <a:pPr algn="ctr" marL="12700" marR="5080">
              <a:lnSpc>
                <a:spcPct val="103200"/>
              </a:lnSpc>
              <a:spcBef>
                <a:spcPts val="121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Identified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polluted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cities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9403" y="1915159"/>
            <a:ext cx="5728970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Understanding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60"/>
              <a:t> </a:t>
            </a:r>
            <a:r>
              <a:rPr dirty="0" spc="-20"/>
              <a:t>Data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569077" y="4253128"/>
            <a:ext cx="3502660" cy="1893570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8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dirty="0" sz="2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Heatmap</a:t>
            </a:r>
            <a:endParaRPr sz="2300">
              <a:latin typeface="Calibri"/>
              <a:cs typeface="Calibri"/>
            </a:endParaRPr>
          </a:p>
          <a:p>
            <a:pPr algn="ctr" marL="12065" marR="5080" indent="-635">
              <a:lnSpc>
                <a:spcPct val="103600"/>
              </a:lnSpc>
              <a:spcBef>
                <a:spcPts val="116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Generated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heatmap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understand relationship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strengths strengths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pollutants. pollutants.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7342" y="4259176"/>
            <a:ext cx="3054985" cy="1590040"/>
          </a:xfrm>
          <a:prstGeom prst="rect">
            <a:avLst/>
          </a:prstGeom>
        </p:spPr>
        <p:txBody>
          <a:bodyPr wrap="square" lIns="0" tIns="20701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63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23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dirty="0" sz="2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300">
              <a:latin typeface="Calibri"/>
              <a:cs typeface="Calibri"/>
            </a:endParaRPr>
          </a:p>
          <a:p>
            <a:pPr algn="ctr" marL="12065" marR="5080">
              <a:lnSpc>
                <a:spcPct val="103499"/>
              </a:lnSpc>
              <a:spcBef>
                <a:spcPts val="113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Analyzed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periods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gauge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fluctuations.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064" y="-1"/>
            <a:ext cx="4974335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403" y="2298903"/>
            <a:ext cx="5727065" cy="734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Understanding</a:t>
            </a:r>
            <a:r>
              <a:rPr dirty="0" spc="-114"/>
              <a:t> </a:t>
            </a:r>
            <a:r>
              <a:rPr dirty="0"/>
              <a:t>the</a:t>
            </a:r>
            <a:r>
              <a:rPr dirty="0" spc="-135"/>
              <a:t> </a:t>
            </a:r>
            <a:r>
              <a:rPr dirty="0" spc="-20"/>
              <a:t>Data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66291" y="4313682"/>
            <a:ext cx="6094095" cy="1183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visualizations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endParaRPr sz="18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7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•Line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depicting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8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8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•Heatmaps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illustrating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pollutants.</a:t>
            </a:r>
            <a:endParaRPr sz="18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8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•Bar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charts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categorized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city.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9403" y="3309620"/>
            <a:ext cx="2618105" cy="59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-10">
                <a:solidFill>
                  <a:srgbClr val="FF3AB4"/>
                </a:solidFill>
                <a:latin typeface="Calibri"/>
                <a:cs typeface="Calibri"/>
              </a:rPr>
              <a:t>Visualizations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06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403" y="4421251"/>
            <a:ext cx="10494645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Model</a:t>
            </a:r>
            <a:r>
              <a:rPr dirty="0" sz="4650" spc="-17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Selection</a:t>
            </a:r>
            <a:r>
              <a:rPr dirty="0" sz="4650" spc="-18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-</a:t>
            </a:r>
            <a:r>
              <a:rPr dirty="0" sz="4650" spc="-14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Random</a:t>
            </a:r>
            <a:r>
              <a:rPr dirty="0" sz="4650" spc="-14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forest</a:t>
            </a:r>
            <a:r>
              <a:rPr dirty="0" sz="4650" spc="-19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Regression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064" y="-1"/>
            <a:ext cx="4974335" cy="82295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17472" y="2110232"/>
            <a:ext cx="1735455" cy="747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Ensemble 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Trees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90156" y="2960369"/>
            <a:ext cx="1981200" cy="147510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700" marR="5080" indent="1270">
              <a:lnSpc>
                <a:spcPct val="103499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classification,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votes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class,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vote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prediction.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9403" y="780745"/>
            <a:ext cx="1522730" cy="734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170"/>
              <a:t> </a:t>
            </a:r>
            <a:r>
              <a:rPr dirty="0" spc="-50"/>
              <a:t>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675501" y="4724857"/>
            <a:ext cx="1810385" cy="11842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700" marR="5080">
              <a:lnSpc>
                <a:spcPct val="103600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regression,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tree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predictions.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538084" y="6046977"/>
            <a:ext cx="8509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80301" y="1926463"/>
            <a:ext cx="1201420" cy="7473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40640">
              <a:lnSpc>
                <a:spcPts val="2900"/>
              </a:lnSpc>
              <a:spcBef>
                <a:spcPts val="8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Voting</a:t>
            </a:r>
            <a:r>
              <a:rPr dirty="0" sz="23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300" spc="-20">
                <a:solidFill>
                  <a:srgbClr val="FFFFFF"/>
                </a:solidFill>
                <a:latin typeface="Calibri"/>
                <a:cs typeface="Calibri"/>
              </a:rPr>
              <a:t>Averaging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40607" y="1926463"/>
            <a:ext cx="1991995" cy="5003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31775" marR="223520" indent="68580">
              <a:lnSpc>
                <a:spcPts val="2900"/>
              </a:lnSpc>
              <a:spcBef>
                <a:spcPts val="95"/>
              </a:spcBef>
            </a:pP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Feature Randomness</a:t>
            </a:r>
            <a:endParaRPr sz="2300">
              <a:latin typeface="Calibri"/>
              <a:cs typeface="Calibri"/>
            </a:endParaRPr>
          </a:p>
          <a:p>
            <a:pPr algn="ctr" marL="12065" marR="5080" indent="1270">
              <a:lnSpc>
                <a:spcPct val="103600"/>
              </a:lnSpc>
              <a:spcBef>
                <a:spcPts val="120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split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node,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subset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chosen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chosen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rather</a:t>
            </a:r>
            <a:r>
              <a:rPr dirty="0" sz="18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all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features.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helps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trees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correlated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other,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which improves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model's generalization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69644" y="3192018"/>
            <a:ext cx="2029460" cy="38131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just" marL="12700" marR="5080" indent="86360">
              <a:lnSpc>
                <a:spcPct val="103499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185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Trees.</a:t>
            </a:r>
            <a:endParaRPr sz="1850">
              <a:latin typeface="Calibri"/>
              <a:cs typeface="Calibri"/>
            </a:endParaRPr>
          </a:p>
          <a:p>
            <a:pPr algn="ctr" marL="36830" marR="29209">
              <a:lnSpc>
                <a:spcPct val="103600"/>
              </a:lnSpc>
              <a:spcBef>
                <a:spcPts val="5"/>
              </a:spcBef>
            </a:pP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Trees.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random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dirty="0" sz="185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subset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bagging (Bootstrap Aggregating).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reduce overfitting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23410"/>
            <a:ext cx="420497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Model</a:t>
            </a:r>
            <a:r>
              <a:rPr dirty="0" sz="4650" spc="-15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Evaluation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07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064" y="-1"/>
            <a:ext cx="4974335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403" y="1906015"/>
            <a:ext cx="4942205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Model</a:t>
            </a:r>
            <a:r>
              <a:rPr dirty="0" spc="-140"/>
              <a:t> </a:t>
            </a:r>
            <a:r>
              <a:rPr dirty="0" spc="-10"/>
              <a:t>Performance.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372" y="4850891"/>
            <a:ext cx="604266" cy="49301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19403" y="2927350"/>
            <a:ext cx="7315834" cy="2283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Metrics: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Squared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(MSE):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110.45</a:t>
            </a:r>
            <a:endParaRPr sz="1850">
              <a:latin typeface="Calibri"/>
              <a:cs typeface="Calibri"/>
            </a:endParaRPr>
          </a:p>
          <a:p>
            <a:pPr marL="12700" marR="5080">
              <a:lnSpc>
                <a:spcPct val="103299"/>
              </a:lnSpc>
              <a:spcBef>
                <a:spcPts val="210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R²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Score: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0.89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(means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89%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variance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explained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model) model)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50">
              <a:latin typeface="Calibri"/>
              <a:cs typeface="Calibri"/>
            </a:endParaRPr>
          </a:p>
          <a:p>
            <a:pPr marL="387350">
              <a:lnSpc>
                <a:spcPct val="100000"/>
              </a:lnSpc>
              <a:spcBef>
                <a:spcPts val="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R²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fit.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26222" y="5312410"/>
            <a:ext cx="3385820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Challenges</a:t>
            </a:r>
            <a:r>
              <a:rPr dirty="0" sz="23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 Improvements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403" y="1471422"/>
            <a:ext cx="360108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10"/>
              <a:t>CONTENTS</a:t>
            </a:r>
            <a:endParaRPr sz="6400"/>
          </a:p>
        </p:txBody>
      </p:sp>
      <p:sp>
        <p:nvSpPr>
          <p:cNvPr id="5" name="object 5" descr=""/>
          <p:cNvSpPr txBox="1"/>
          <p:nvPr/>
        </p:nvSpPr>
        <p:spPr>
          <a:xfrm>
            <a:off x="7626222" y="2906014"/>
            <a:ext cx="2343785" cy="10102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dirty="0" sz="2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626222" y="4680026"/>
            <a:ext cx="2111375" cy="3790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dirty="0" sz="2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33347" y="2906014"/>
            <a:ext cx="2766060" cy="34258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23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81400"/>
              </a:lnSpc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dirty="0" sz="2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Selection </a:t>
            </a:r>
            <a:r>
              <a:rPr dirty="0" sz="2300" spc="-5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dirty="0" sz="2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r>
              <a:rPr dirty="0" sz="23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Q/A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3961638"/>
            <a:ext cx="69786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CODE:-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634111"/>
            <a:ext cx="4559300" cy="727455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google.colab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endParaRPr sz="1450">
              <a:latin typeface="Calibri"/>
              <a:cs typeface="Calibri"/>
            </a:endParaRPr>
          </a:p>
          <a:p>
            <a:pPr marL="12700" marR="3525520">
              <a:lnSpc>
                <a:spcPct val="227599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zipfile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pd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matplotlib.pyplot</a:t>
            </a:r>
            <a:r>
              <a:rPr dirty="0" sz="14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plt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seaborn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sns</a:t>
            </a:r>
            <a:endParaRPr sz="1450">
              <a:latin typeface="Calibri"/>
              <a:cs typeface="Calibri"/>
            </a:endParaRPr>
          </a:p>
          <a:p>
            <a:pPr marL="12700" marR="325120">
              <a:lnSpc>
                <a:spcPts val="3960"/>
              </a:lnSpc>
              <a:spcBef>
                <a:spcPts val="430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sklearn.model_selection</a:t>
            </a:r>
            <a:r>
              <a:rPr dirty="0" sz="145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train_test_split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sklearn.ensemble</a:t>
            </a:r>
            <a:r>
              <a:rPr dirty="0" sz="145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RandomForestRegressor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sklearn.preprocessing</a:t>
            </a:r>
            <a:r>
              <a:rPr dirty="0" sz="14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StandardScaler</a:t>
            </a:r>
            <a:endParaRPr sz="1450">
              <a:latin typeface="Calibri"/>
              <a:cs typeface="Calibri"/>
            </a:endParaRPr>
          </a:p>
          <a:p>
            <a:pPr marL="12700" marR="5080">
              <a:lnSpc>
                <a:spcPts val="396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sklearn.metrics</a:t>
            </a:r>
            <a:r>
              <a:rPr dirty="0" sz="14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mean_squared_error,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r2_score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dirty="0" sz="14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4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dirty="0" sz="14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ZIP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print("Upload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ZIP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containing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dataset...")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uploaded</a:t>
            </a:r>
            <a:r>
              <a:rPr dirty="0" sz="14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4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files.upload()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4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dirty="0" sz="14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14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ZIP</a:t>
            </a:r>
            <a:r>
              <a:rPr dirty="0" sz="145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5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file_name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uploaded.keys():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8072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36110"/>
            <a:ext cx="2433320" cy="59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-10">
                <a:solidFill>
                  <a:srgbClr val="FF3AB4"/>
                </a:solidFill>
                <a:latin typeface="Calibri"/>
                <a:cs typeface="Calibri"/>
              </a:rPr>
              <a:t>Visualization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dirty="0" spc="-25"/>
              <a:t> </a:t>
            </a:r>
            <a:r>
              <a:rPr dirty="0" spc="-20"/>
              <a:t>Performance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6291" y="5433186"/>
            <a:ext cx="838898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scatter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visualize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model's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23410"/>
            <a:ext cx="5494655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Visualization</a:t>
            </a:r>
            <a:r>
              <a:rPr dirty="0" sz="4650" spc="-16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of</a:t>
            </a:r>
            <a:r>
              <a:rPr dirty="0" sz="4650" spc="-13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Results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08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103" y="1216152"/>
              <a:ext cx="12746736" cy="701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8072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29906" y="4735448"/>
            <a:ext cx="174625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Regional</a:t>
            </a:r>
            <a:r>
              <a:rPr dirty="0" spc="-110"/>
              <a:t> </a:t>
            </a:r>
            <a:r>
              <a:rPr dirty="0"/>
              <a:t>AQI</a:t>
            </a:r>
            <a:r>
              <a:rPr dirty="0" spc="-110"/>
              <a:t> </a:t>
            </a:r>
            <a:r>
              <a:rPr dirty="0" spc="-10"/>
              <a:t>Visualization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990701" y="4736719"/>
            <a:ext cx="174625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1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36077" y="4721097"/>
            <a:ext cx="5488305" cy="5981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visualizing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distribution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geographical scale.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96897" y="4720208"/>
            <a:ext cx="4948555" cy="5981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cities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regional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pollution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hotspots.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8072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78039" y="4365951"/>
            <a:ext cx="5554345" cy="1319530"/>
          </a:xfrm>
          <a:prstGeom prst="rect">
            <a:avLst/>
          </a:prstGeom>
        </p:spPr>
        <p:txBody>
          <a:bodyPr wrap="square" lIns="0" tIns="219075" rIns="0" bIns="0" rtlCol="0" vert="horz">
            <a:spAutoFit/>
          </a:bodyPr>
          <a:lstStyle/>
          <a:p>
            <a:pPr algn="ctr" marL="340360">
              <a:lnSpc>
                <a:spcPct val="100000"/>
              </a:lnSpc>
              <a:spcBef>
                <a:spcPts val="172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dirty="0" sz="2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•Created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choropleth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bubble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highlighting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highlighting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8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locations.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6291" y="4368527"/>
            <a:ext cx="5645785" cy="1316990"/>
          </a:xfrm>
          <a:prstGeom prst="rect">
            <a:avLst/>
          </a:prstGeom>
        </p:spPr>
        <p:txBody>
          <a:bodyPr wrap="square" lIns="0" tIns="217804" rIns="0" bIns="0" rtlCol="0" vert="horz">
            <a:spAutoFit/>
          </a:bodyPr>
          <a:lstStyle/>
          <a:p>
            <a:pPr algn="ctr" marL="251460">
              <a:lnSpc>
                <a:spcPct val="100000"/>
              </a:lnSpc>
              <a:spcBef>
                <a:spcPts val="1714"/>
              </a:spcBef>
            </a:pP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dirty="0" sz="23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•Utilized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dirty="0" sz="18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matplotlib,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seaborn,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seaborn,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plotly.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Regional</a:t>
            </a:r>
            <a:r>
              <a:rPr dirty="0" spc="-114"/>
              <a:t> </a:t>
            </a:r>
            <a:r>
              <a:rPr dirty="0"/>
              <a:t>AQI</a:t>
            </a:r>
            <a:r>
              <a:rPr dirty="0" spc="-120"/>
              <a:t> </a:t>
            </a:r>
            <a:r>
              <a:rPr dirty="0" spc="-10"/>
              <a:t>Visualization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23410"/>
            <a:ext cx="671195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Challenges</a:t>
            </a:r>
            <a:r>
              <a:rPr dirty="0" sz="4650" spc="-12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&amp;</a:t>
            </a:r>
            <a:r>
              <a:rPr dirty="0" sz="4650" spc="-100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Improvements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09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064" y="-1"/>
            <a:ext cx="4974335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403" y="1743583"/>
            <a:ext cx="6331585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Limitations</a:t>
            </a:r>
            <a:r>
              <a:rPr dirty="0" spc="-145"/>
              <a:t> </a:t>
            </a:r>
            <a:r>
              <a:rPr dirty="0"/>
              <a:t>&amp;</a:t>
            </a:r>
            <a:r>
              <a:rPr dirty="0" spc="-125"/>
              <a:t> </a:t>
            </a:r>
            <a:r>
              <a:rPr dirty="0"/>
              <a:t>Future</a:t>
            </a:r>
            <a:r>
              <a:rPr dirty="0" spc="-130"/>
              <a:t> </a:t>
            </a:r>
            <a:r>
              <a:rPr dirty="0" spc="-20"/>
              <a:t>Work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Addressed</a:t>
            </a:r>
            <a:r>
              <a:rPr dirty="0" spc="-45"/>
              <a:t> </a:t>
            </a:r>
            <a:r>
              <a:rPr dirty="0"/>
              <a:t>issues</a:t>
            </a:r>
            <a:r>
              <a:rPr dirty="0" spc="-55"/>
              <a:t> </a:t>
            </a:r>
            <a:r>
              <a:rPr dirty="0" spc="-10"/>
              <a:t>regarding</a:t>
            </a:r>
            <a:r>
              <a:rPr dirty="0" spc="-40"/>
              <a:t> </a:t>
            </a:r>
            <a:r>
              <a:rPr dirty="0"/>
              <a:t>data</a:t>
            </a:r>
            <a:r>
              <a:rPr dirty="0" spc="-70"/>
              <a:t> </a:t>
            </a:r>
            <a:r>
              <a:rPr dirty="0"/>
              <a:t>quality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missing</a:t>
            </a:r>
            <a:r>
              <a:rPr dirty="0" spc="-40"/>
              <a:t> </a:t>
            </a:r>
            <a:r>
              <a:rPr dirty="0"/>
              <a:t>value</a:t>
            </a:r>
            <a:r>
              <a:rPr dirty="0" spc="-75"/>
              <a:t> </a:t>
            </a:r>
            <a:r>
              <a:rPr dirty="0"/>
              <a:t>entries</a:t>
            </a:r>
            <a:r>
              <a:rPr dirty="0" spc="-50"/>
              <a:t> </a:t>
            </a:r>
            <a:r>
              <a:rPr dirty="0"/>
              <a:t>which</a:t>
            </a:r>
            <a:r>
              <a:rPr dirty="0" spc="-60"/>
              <a:t> </a:t>
            </a:r>
            <a:r>
              <a:rPr dirty="0" spc="-25"/>
              <a:t>can</a:t>
            </a: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which</a:t>
            </a:r>
            <a:r>
              <a:rPr dirty="0" spc="-60"/>
              <a:t> </a:t>
            </a:r>
            <a:r>
              <a:rPr dirty="0"/>
              <a:t>can</a:t>
            </a:r>
            <a:r>
              <a:rPr dirty="0" spc="-65"/>
              <a:t> </a:t>
            </a:r>
            <a:r>
              <a:rPr dirty="0"/>
              <a:t>skew</a:t>
            </a:r>
            <a:r>
              <a:rPr dirty="0" spc="-55"/>
              <a:t> </a:t>
            </a:r>
            <a:r>
              <a:rPr dirty="0" spc="-10"/>
              <a:t>results.</a:t>
            </a: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/>
              <a:t>Noted</a:t>
            </a:r>
            <a:r>
              <a:rPr dirty="0" spc="-55"/>
              <a:t> </a:t>
            </a:r>
            <a:r>
              <a:rPr dirty="0" spc="-10"/>
              <a:t>city-</a:t>
            </a:r>
            <a:r>
              <a:rPr dirty="0"/>
              <a:t>wise</a:t>
            </a:r>
            <a:r>
              <a:rPr dirty="0" spc="-40"/>
              <a:t> </a:t>
            </a:r>
            <a:r>
              <a:rPr dirty="0"/>
              <a:t>imbalanced</a:t>
            </a:r>
            <a:r>
              <a:rPr dirty="0" spc="-55"/>
              <a:t> </a:t>
            </a:r>
            <a:r>
              <a:rPr dirty="0"/>
              <a:t>data</a:t>
            </a:r>
            <a:r>
              <a:rPr dirty="0" spc="-65"/>
              <a:t> </a:t>
            </a:r>
            <a:r>
              <a:rPr dirty="0"/>
              <a:t>that</a:t>
            </a:r>
            <a:r>
              <a:rPr dirty="0" spc="-70"/>
              <a:t> </a:t>
            </a:r>
            <a:r>
              <a:rPr dirty="0"/>
              <a:t>could</a:t>
            </a:r>
            <a:r>
              <a:rPr dirty="0" spc="-60"/>
              <a:t> </a:t>
            </a:r>
            <a:r>
              <a:rPr dirty="0"/>
              <a:t>affect</a:t>
            </a:r>
            <a:r>
              <a:rPr dirty="0" spc="-55"/>
              <a:t> </a:t>
            </a:r>
            <a:r>
              <a:rPr dirty="0"/>
              <a:t>model</a:t>
            </a:r>
            <a:r>
              <a:rPr dirty="0" spc="-65"/>
              <a:t> </a:t>
            </a:r>
            <a:r>
              <a:rPr dirty="0" spc="-10"/>
              <a:t>accuracy.</a:t>
            </a:r>
          </a:p>
          <a:p>
            <a:pPr marL="12700" marR="956310">
              <a:lnSpc>
                <a:spcPct val="103200"/>
              </a:lnSpc>
              <a:spcBef>
                <a:spcPts val="2105"/>
              </a:spcBef>
            </a:pPr>
            <a:r>
              <a:rPr dirty="0" spc="-10"/>
              <a:t>Suggested</a:t>
            </a:r>
            <a:r>
              <a:rPr dirty="0" spc="-30"/>
              <a:t> </a:t>
            </a:r>
            <a:r>
              <a:rPr dirty="0" spc="-10"/>
              <a:t>incorporating</a:t>
            </a:r>
            <a:r>
              <a:rPr dirty="0" spc="-50"/>
              <a:t> </a:t>
            </a:r>
            <a:r>
              <a:rPr dirty="0"/>
              <a:t>additional</a:t>
            </a:r>
            <a:r>
              <a:rPr dirty="0" spc="-45"/>
              <a:t> </a:t>
            </a:r>
            <a:r>
              <a:rPr dirty="0"/>
              <a:t>weather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70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enhance</a:t>
            </a:r>
            <a:r>
              <a:rPr dirty="0" spc="-50"/>
              <a:t> </a:t>
            </a:r>
            <a:r>
              <a:rPr dirty="0" spc="-10"/>
              <a:t>model performance.</a:t>
            </a:r>
          </a:p>
          <a:p>
            <a:pPr algn="just" marL="12700" marR="5080">
              <a:lnSpc>
                <a:spcPct val="103499"/>
              </a:lnSpc>
              <a:spcBef>
                <a:spcPts val="2190"/>
              </a:spcBef>
            </a:pPr>
            <a:r>
              <a:rPr dirty="0"/>
              <a:t>Future</a:t>
            </a:r>
            <a:r>
              <a:rPr dirty="0" spc="-45"/>
              <a:t> </a:t>
            </a:r>
            <a:r>
              <a:rPr dirty="0" spc="-10"/>
              <a:t>enhancements</a:t>
            </a:r>
            <a:r>
              <a:rPr dirty="0" spc="-35"/>
              <a:t> </a:t>
            </a:r>
            <a:r>
              <a:rPr dirty="0"/>
              <a:t>could</a:t>
            </a:r>
            <a:r>
              <a:rPr dirty="0" spc="-35"/>
              <a:t> </a:t>
            </a:r>
            <a:r>
              <a:rPr dirty="0"/>
              <a:t>include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use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deep</a:t>
            </a:r>
            <a:r>
              <a:rPr dirty="0" spc="-45"/>
              <a:t> </a:t>
            </a:r>
            <a:r>
              <a:rPr dirty="0"/>
              <a:t>learning</a:t>
            </a:r>
            <a:r>
              <a:rPr dirty="0" spc="-25"/>
              <a:t> </a:t>
            </a:r>
            <a:r>
              <a:rPr dirty="0" spc="-10"/>
              <a:t>techniques</a:t>
            </a:r>
            <a:r>
              <a:rPr dirty="0" spc="-25"/>
              <a:t> </a:t>
            </a:r>
            <a:r>
              <a:rPr dirty="0" spc="-20"/>
              <a:t>such </a:t>
            </a:r>
            <a:r>
              <a:rPr dirty="0" spc="-10"/>
              <a:t>techniques</a:t>
            </a:r>
            <a:r>
              <a:rPr dirty="0" spc="-25"/>
              <a:t> </a:t>
            </a:r>
            <a:r>
              <a:rPr dirty="0"/>
              <a:t>such</a:t>
            </a:r>
            <a:r>
              <a:rPr dirty="0" spc="-35"/>
              <a:t> </a:t>
            </a:r>
            <a:r>
              <a:rPr dirty="0"/>
              <a:t>as</a:t>
            </a:r>
            <a:r>
              <a:rPr dirty="0" spc="-50"/>
              <a:t> </a:t>
            </a:r>
            <a:r>
              <a:rPr dirty="0"/>
              <a:t>Long</a:t>
            </a:r>
            <a:r>
              <a:rPr dirty="0" spc="-50"/>
              <a:t> </a:t>
            </a:r>
            <a:r>
              <a:rPr dirty="0" spc="-10"/>
              <a:t>Short-</a:t>
            </a:r>
            <a:r>
              <a:rPr dirty="0" spc="-25"/>
              <a:t>Term</a:t>
            </a:r>
            <a:r>
              <a:rPr dirty="0" spc="-30"/>
              <a:t> </a:t>
            </a:r>
            <a:r>
              <a:rPr dirty="0"/>
              <a:t>Memory</a:t>
            </a:r>
            <a:r>
              <a:rPr dirty="0" spc="-50"/>
              <a:t> </a:t>
            </a:r>
            <a:r>
              <a:rPr dirty="0"/>
              <a:t>(LSTM)</a:t>
            </a:r>
            <a:r>
              <a:rPr dirty="0" spc="-45"/>
              <a:t> </a:t>
            </a:r>
            <a:r>
              <a:rPr dirty="0" spc="-10"/>
              <a:t>networks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time</a:t>
            </a:r>
            <a:r>
              <a:rPr dirty="0" spc="-40"/>
              <a:t> </a:t>
            </a:r>
            <a:r>
              <a:rPr dirty="0" spc="-10"/>
              <a:t>series </a:t>
            </a:r>
            <a:r>
              <a:rPr dirty="0"/>
              <a:t>time</a:t>
            </a:r>
            <a:r>
              <a:rPr dirty="0" spc="-45"/>
              <a:t> </a:t>
            </a:r>
            <a:r>
              <a:rPr dirty="0"/>
              <a:t>series</a:t>
            </a:r>
            <a:r>
              <a:rPr dirty="0" spc="-35"/>
              <a:t> </a:t>
            </a:r>
            <a:r>
              <a:rPr dirty="0" spc="-10"/>
              <a:t>forecasting.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3132836"/>
            <a:ext cx="85153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solidFill>
                  <a:srgbClr val="FF3AB4"/>
                </a:solidFill>
                <a:latin typeface="Calibri"/>
                <a:cs typeface="Calibri"/>
              </a:rPr>
              <a:t>10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403" y="4421251"/>
            <a:ext cx="4237990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 i="1">
                <a:latin typeface="Calibri"/>
                <a:cs typeface="Calibri"/>
              </a:rPr>
              <a:t>Conclusion</a:t>
            </a:r>
            <a:r>
              <a:rPr dirty="0" spc="-125" i="1">
                <a:latin typeface="Calibri"/>
                <a:cs typeface="Calibri"/>
              </a:rPr>
              <a:t> </a:t>
            </a:r>
            <a:r>
              <a:rPr dirty="0" i="1">
                <a:latin typeface="Calibri"/>
                <a:cs typeface="Calibri"/>
              </a:rPr>
              <a:t>&amp;</a:t>
            </a:r>
            <a:r>
              <a:rPr dirty="0" spc="-95" i="1">
                <a:latin typeface="Calibri"/>
                <a:cs typeface="Calibri"/>
              </a:rPr>
              <a:t> </a:t>
            </a:r>
            <a:r>
              <a:rPr dirty="0" spc="-25" i="1">
                <a:latin typeface="Calibri"/>
                <a:cs typeface="Calibri"/>
              </a:rPr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3132836"/>
            <a:ext cx="85153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solidFill>
                  <a:srgbClr val="FF3AB4"/>
                </a:solidFill>
                <a:latin typeface="Calibri"/>
                <a:cs typeface="Calibri"/>
              </a:rPr>
              <a:t>01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403" y="4421251"/>
            <a:ext cx="2964815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 i="1">
                <a:latin typeface="Calibri"/>
                <a:cs typeface="Calibri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064" y="-1"/>
            <a:ext cx="4974335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403" y="1887727"/>
            <a:ext cx="2640330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Conclusion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9148" rIns="0" bIns="0" rtlCol="0" vert="horz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5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Random</a:t>
            </a:r>
            <a:r>
              <a:rPr dirty="0" spc="-50"/>
              <a:t> </a:t>
            </a:r>
            <a:r>
              <a:rPr dirty="0" spc="-10"/>
              <a:t>Forest</a:t>
            </a:r>
            <a:r>
              <a:rPr dirty="0" spc="-55"/>
              <a:t> </a:t>
            </a:r>
            <a:r>
              <a:rPr dirty="0" spc="-10"/>
              <a:t>Regression</a:t>
            </a:r>
            <a:r>
              <a:rPr dirty="0" spc="-25"/>
              <a:t> </a:t>
            </a:r>
            <a:r>
              <a:rPr dirty="0"/>
              <a:t>(RFR)</a:t>
            </a:r>
            <a:r>
              <a:rPr dirty="0" spc="-65"/>
              <a:t> </a:t>
            </a:r>
            <a:r>
              <a:rPr dirty="0"/>
              <a:t>model</a:t>
            </a:r>
            <a:r>
              <a:rPr dirty="0" spc="-45"/>
              <a:t> </a:t>
            </a:r>
            <a:r>
              <a:rPr dirty="0" spc="-10"/>
              <a:t>effectively</a:t>
            </a:r>
            <a:r>
              <a:rPr dirty="0" spc="-45"/>
              <a:t> </a:t>
            </a:r>
            <a:r>
              <a:rPr dirty="0" spc="-10"/>
              <a:t>predicted</a:t>
            </a:r>
            <a:r>
              <a:rPr dirty="0" spc="-30"/>
              <a:t> </a:t>
            </a:r>
            <a:r>
              <a:rPr dirty="0"/>
              <a:t>AQI</a:t>
            </a:r>
            <a:r>
              <a:rPr dirty="0" spc="-45"/>
              <a:t> </a:t>
            </a:r>
            <a:r>
              <a:rPr dirty="0"/>
              <a:t>levels</a:t>
            </a:r>
            <a:r>
              <a:rPr dirty="0" spc="-25"/>
              <a:t> vs </a:t>
            </a:r>
            <a:r>
              <a:rPr dirty="0"/>
              <a:t>actual</a:t>
            </a:r>
            <a:r>
              <a:rPr dirty="0" spc="-25"/>
              <a:t> </a:t>
            </a:r>
            <a:r>
              <a:rPr dirty="0"/>
              <a:t>aqi</a:t>
            </a:r>
            <a:r>
              <a:rPr dirty="0" spc="-35"/>
              <a:t> </a:t>
            </a:r>
            <a:r>
              <a:rPr dirty="0" spc="-20"/>
              <a:t>level</a:t>
            </a: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dirty="0" spc="-20"/>
              <a:t>Notably,</a:t>
            </a:r>
            <a:r>
              <a:rPr dirty="0" spc="-55"/>
              <a:t> </a:t>
            </a:r>
            <a:r>
              <a:rPr dirty="0"/>
              <a:t>pollution</a:t>
            </a:r>
            <a:r>
              <a:rPr dirty="0" spc="-45"/>
              <a:t> </a:t>
            </a:r>
            <a:r>
              <a:rPr dirty="0"/>
              <a:t>levels</a:t>
            </a:r>
            <a:r>
              <a:rPr dirty="0" spc="-70"/>
              <a:t> </a:t>
            </a:r>
            <a:r>
              <a:rPr dirty="0"/>
              <a:t>exhibit</a:t>
            </a:r>
            <a:r>
              <a:rPr dirty="0" spc="-60"/>
              <a:t> </a:t>
            </a:r>
            <a:r>
              <a:rPr dirty="0" spc="-10"/>
              <a:t>considerable</a:t>
            </a:r>
            <a:r>
              <a:rPr dirty="0" spc="-45"/>
              <a:t> </a:t>
            </a:r>
            <a:r>
              <a:rPr dirty="0" spc="-10"/>
              <a:t>variation</a:t>
            </a:r>
            <a:r>
              <a:rPr dirty="0" spc="-70"/>
              <a:t> </a:t>
            </a:r>
            <a:r>
              <a:rPr dirty="0"/>
              <a:t>across</a:t>
            </a:r>
            <a:r>
              <a:rPr dirty="0" spc="-65"/>
              <a:t> </a:t>
            </a:r>
            <a:r>
              <a:rPr dirty="0" spc="-10"/>
              <a:t>different</a:t>
            </a: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-10"/>
              <a:t>regions,</a:t>
            </a:r>
            <a:r>
              <a:rPr dirty="0" spc="-40"/>
              <a:t> </a:t>
            </a:r>
            <a:r>
              <a:rPr dirty="0"/>
              <a:t>which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55"/>
              <a:t> </a:t>
            </a:r>
            <a:r>
              <a:rPr dirty="0"/>
              <a:t>critical</a:t>
            </a:r>
            <a:r>
              <a:rPr dirty="0" spc="-30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 spc="-10"/>
              <a:t>policy-making.</a:t>
            </a:r>
          </a:p>
          <a:p>
            <a:pPr marL="12700" marR="670560">
              <a:lnSpc>
                <a:spcPct val="103200"/>
              </a:lnSpc>
              <a:spcBef>
                <a:spcPts val="2185"/>
              </a:spcBef>
            </a:pPr>
            <a:r>
              <a:rPr dirty="0"/>
              <a:t>The</a:t>
            </a:r>
            <a:r>
              <a:rPr dirty="0" spc="-50"/>
              <a:t> </a:t>
            </a:r>
            <a:r>
              <a:rPr dirty="0"/>
              <a:t>predictive</a:t>
            </a:r>
            <a:r>
              <a:rPr dirty="0" spc="-40"/>
              <a:t> </a:t>
            </a:r>
            <a:r>
              <a:rPr dirty="0"/>
              <a:t>models</a:t>
            </a:r>
            <a:r>
              <a:rPr dirty="0" spc="-55"/>
              <a:t> </a:t>
            </a:r>
            <a:r>
              <a:rPr dirty="0" spc="-10"/>
              <a:t>developed</a:t>
            </a:r>
            <a:r>
              <a:rPr dirty="0" spc="-35"/>
              <a:t> </a:t>
            </a:r>
            <a:r>
              <a:rPr dirty="0"/>
              <a:t>can</a:t>
            </a:r>
            <a:r>
              <a:rPr dirty="0" spc="-55"/>
              <a:t> </a:t>
            </a:r>
            <a:r>
              <a:rPr dirty="0"/>
              <a:t>serve</a:t>
            </a:r>
            <a:r>
              <a:rPr dirty="0" spc="-50"/>
              <a:t> </a:t>
            </a:r>
            <a:r>
              <a:rPr dirty="0"/>
              <a:t>as</a:t>
            </a:r>
            <a:r>
              <a:rPr dirty="0" spc="-55"/>
              <a:t> </a:t>
            </a:r>
            <a:r>
              <a:rPr dirty="0"/>
              <a:t>valuable</a:t>
            </a:r>
            <a:r>
              <a:rPr dirty="0" spc="-50"/>
              <a:t> </a:t>
            </a:r>
            <a:r>
              <a:rPr dirty="0"/>
              <a:t>tools</a:t>
            </a:r>
            <a:r>
              <a:rPr dirty="0" spc="-60"/>
              <a:t> </a:t>
            </a:r>
            <a:r>
              <a:rPr dirty="0"/>
              <a:t>in</a:t>
            </a:r>
            <a:r>
              <a:rPr dirty="0" spc="-60"/>
              <a:t> </a:t>
            </a:r>
            <a:r>
              <a:rPr dirty="0" spc="-10"/>
              <a:t>guiding </a:t>
            </a:r>
            <a:r>
              <a:rPr dirty="0"/>
              <a:t>pollution</a:t>
            </a:r>
            <a:r>
              <a:rPr dirty="0" spc="-45"/>
              <a:t> </a:t>
            </a:r>
            <a:r>
              <a:rPr dirty="0" spc="-10"/>
              <a:t>control</a:t>
            </a:r>
            <a:r>
              <a:rPr dirty="0" spc="-65"/>
              <a:t> </a:t>
            </a:r>
            <a:r>
              <a:rPr dirty="0" spc="-10"/>
              <a:t>strategies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public</a:t>
            </a:r>
            <a:r>
              <a:rPr dirty="0" spc="-45"/>
              <a:t> </a:t>
            </a:r>
            <a:r>
              <a:rPr dirty="0"/>
              <a:t>health</a:t>
            </a:r>
            <a:r>
              <a:rPr dirty="0" spc="-60"/>
              <a:t> </a:t>
            </a:r>
            <a:r>
              <a:rPr dirty="0" spc="-10"/>
              <a:t>initiatives.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7590" y="3437331"/>
            <a:ext cx="3413760" cy="10026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00"/>
              <a:t>Thank</a:t>
            </a:r>
            <a:r>
              <a:rPr dirty="0" sz="6400" spc="-5"/>
              <a:t> </a:t>
            </a:r>
            <a:r>
              <a:rPr dirty="0" sz="6400" spc="-140"/>
              <a:t>You</a:t>
            </a:r>
            <a:endParaRPr sz="6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403" y="1969719"/>
            <a:ext cx="5680075" cy="734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Overview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10"/>
              <a:t>Project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66291" y="3120644"/>
            <a:ext cx="12080875" cy="272161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focuses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predicting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Index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(AQI)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specifically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tailored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various tailored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cities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India.</a:t>
            </a:r>
            <a:endParaRPr sz="1850">
              <a:latin typeface="Calibri"/>
              <a:cs typeface="Calibri"/>
            </a:endParaRPr>
          </a:p>
          <a:p>
            <a:pPr marL="12700" marR="5454650">
              <a:lnSpc>
                <a:spcPts val="4470"/>
              </a:lnSpc>
              <a:spcBef>
                <a:spcPts val="45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Presented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kunal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,krishnam,prateek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,prateek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dubey,krishna,harshit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:Introduction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Institution: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KIET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institution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[Insert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Date]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02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403" y="4421251"/>
            <a:ext cx="4629150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i="1">
                <a:solidFill>
                  <a:srgbClr val="FF3AB4"/>
                </a:solidFill>
                <a:latin typeface="Calibri"/>
                <a:cs typeface="Calibri"/>
              </a:rPr>
              <a:t>Problem</a:t>
            </a:r>
            <a:r>
              <a:rPr dirty="0" sz="4650" spc="-21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Statement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8271" y="2935223"/>
              <a:ext cx="1152144" cy="11521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4288" y="2935223"/>
              <a:ext cx="1152143" cy="115214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2256" y="2935223"/>
            <a:ext cx="1152144" cy="115214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312789" y="4306570"/>
            <a:ext cx="2015489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2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23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Index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889995" y="4305427"/>
            <a:ext cx="1750060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 Prediction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937242" y="4963159"/>
            <a:ext cx="3655695" cy="11836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just" marL="12700" marR="5080" indent="107950">
              <a:lnSpc>
                <a:spcPct val="103600"/>
              </a:lnSpc>
              <a:spcBef>
                <a:spcPts val="1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Timely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greatly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planning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informed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decisions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regarding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outdoor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activities.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94401" y="4962905"/>
            <a:ext cx="3649979" cy="89090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065" marR="5080">
              <a:lnSpc>
                <a:spcPct val="103499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Index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(AQI)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serves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standardized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measure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assess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polluted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locales.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3081" y="4115441"/>
            <a:ext cx="3784600" cy="1588770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2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Pollution</a:t>
            </a:r>
            <a:r>
              <a:rPr dirty="0" sz="2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Concern</a:t>
            </a:r>
            <a:endParaRPr sz="23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120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pollution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growing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concern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850">
              <a:latin typeface="Calibri"/>
              <a:cs typeface="Calibri"/>
            </a:endParaRPr>
          </a:p>
          <a:p>
            <a:pPr algn="ctr" marL="12700" marR="5080">
              <a:lnSpc>
                <a:spcPts val="2300"/>
              </a:lnSpc>
              <a:spcBef>
                <a:spcPts val="8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urban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India,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18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issues.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19403" y="1768855"/>
            <a:ext cx="4220210" cy="7334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5075" algn="l"/>
              </a:tabLst>
            </a:pPr>
            <a:r>
              <a:rPr dirty="0" spc="-25"/>
              <a:t>Why</a:t>
            </a:r>
            <a:r>
              <a:rPr dirty="0"/>
              <a:t>	Predict</a:t>
            </a:r>
            <a:r>
              <a:rPr dirty="0" spc="-229"/>
              <a:t> </a:t>
            </a:r>
            <a:r>
              <a:rPr dirty="0" spc="-20"/>
              <a:t>AQI?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-25" i="1">
                <a:latin typeface="Calibri"/>
                <a:cs typeface="Calibri"/>
              </a:rPr>
              <a:t>03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403" y="4421251"/>
            <a:ext cx="4256405" cy="733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Dataset</a:t>
            </a:r>
            <a:r>
              <a:rPr dirty="0" sz="4650" spc="-215" i="1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4650" spc="-10" i="1">
                <a:solidFill>
                  <a:srgbClr val="FF3AB4"/>
                </a:solidFill>
                <a:latin typeface="Calibri"/>
                <a:cs typeface="Calibri"/>
              </a:rPr>
              <a:t>Overview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974335" cy="82295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117328" y="2933827"/>
            <a:ext cx="174625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723244" y="4597730"/>
            <a:ext cx="2961005" cy="170433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3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Included:</a:t>
            </a:r>
            <a:endParaRPr sz="18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70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•PM2.5,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PM10,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NO2,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SO2,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CO,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O3</a:t>
            </a:r>
            <a:endParaRPr sz="18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8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•Date,</a:t>
            </a:r>
            <a:r>
              <a:rPr dirty="0" sz="185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City,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65697" y="2933827"/>
            <a:ext cx="174625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1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17328" y="4617161"/>
            <a:ext cx="174625" cy="3790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4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94375" y="1613408"/>
            <a:ext cx="4725670" cy="7334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Dataset</a:t>
            </a:r>
            <a:r>
              <a:rPr dirty="0" spc="-235"/>
              <a:t> </a:t>
            </a:r>
            <a:r>
              <a:rPr dirty="0" spc="-10"/>
              <a:t>Description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723244" y="2723399"/>
            <a:ext cx="2353310" cy="1005205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 Frame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Period: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2015–2020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65697" y="4617161"/>
            <a:ext cx="174625" cy="3790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50">
                <a:solidFill>
                  <a:srgbClr val="090909"/>
                </a:solidFill>
                <a:latin typeface="Calibri"/>
                <a:cs typeface="Calibri"/>
              </a:rPr>
              <a:t>3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71615" y="4579951"/>
            <a:ext cx="2982595" cy="127825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Cities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 Included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4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Cities: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Indian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Indian</a:t>
            </a:r>
            <a:r>
              <a:rPr dirty="0" sz="18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cities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country country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71615" y="2722921"/>
            <a:ext cx="2654935" cy="1297305"/>
          </a:xfrm>
          <a:prstGeom prst="rect">
            <a:avLst/>
          </a:prstGeom>
        </p:spPr>
        <p:txBody>
          <a:bodyPr wrap="square" lIns="0" tIns="207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03200"/>
              </a:lnSpc>
              <a:spcBef>
                <a:spcPts val="1135"/>
              </a:spcBef>
            </a:pP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Kaggle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Quality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8072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19403" y="4434027"/>
            <a:ext cx="3430904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>
                <a:solidFill>
                  <a:srgbClr val="FF3AB4"/>
                </a:solidFill>
                <a:latin typeface="Calibri"/>
                <a:cs typeface="Calibri"/>
              </a:rPr>
              <a:t>Data</a:t>
            </a:r>
            <a:r>
              <a:rPr dirty="0" sz="3700" spc="-90">
                <a:solidFill>
                  <a:srgbClr val="FF3AB4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FF3AB4"/>
                </a:solidFill>
                <a:latin typeface="Calibri"/>
                <a:cs typeface="Calibri"/>
              </a:rPr>
              <a:t>Visualization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6291" y="5284800"/>
            <a:ext cx="5293995" cy="885825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include:</a:t>
            </a:r>
            <a:endParaRPr sz="1850">
              <a:latin typeface="Calibri"/>
              <a:cs typeface="Calibri"/>
            </a:endParaRPr>
          </a:p>
          <a:p>
            <a:pPr marL="117475">
              <a:lnSpc>
                <a:spcPct val="100000"/>
              </a:lnSpc>
              <a:spcBef>
                <a:spcPts val="1165"/>
              </a:spcBef>
            </a:pP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.regression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dirty="0" sz="18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dirty="0" sz="18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dirty="0" sz="18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dirty="0" sz="18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Dataset</a:t>
            </a:r>
            <a:r>
              <a:rPr dirty="0" spc="-245"/>
              <a:t> </a:t>
            </a:r>
            <a:r>
              <a:rPr dirty="0" spc="-10"/>
              <a:t>Description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dc:subject>PptxGenJS Presentation</dc:subject>
  <dc:title>PptxGenJS Presentation</dc:title>
  <dcterms:created xsi:type="dcterms:W3CDTF">2025-05-27T09:43:37Z</dcterms:created>
  <dcterms:modified xsi:type="dcterms:W3CDTF">2025-05-27T09:43:37Z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2025-05-27T00:00:00Z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2025-05-27T00:00:00Z</vt:filetime>
  </property>
  <property fmtid="{D5CDD505-2E9C-101B-9397-08002B2CF9AE}" pid="5" name="Producer">
    <vt:lpwstr>Microsoft® PowerPoint® 2021</vt:lpwstr>
  </property>
</Properties>
</file>